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333" r:id="rId11"/>
    <p:sldId id="33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85169"/>
  </p:normalViewPr>
  <p:slideViewPr>
    <p:cSldViewPr snapToGrid="0" snapToObjects="1">
      <p:cViewPr varScale="1">
        <p:scale>
          <a:sx n="119" d="100"/>
          <a:sy n="119" d="100"/>
        </p:scale>
        <p:origin x="21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6.22164124015748E-2"/>
          <c:y val="0.1149258664538714"/>
          <c:w val="0.92215858759842517"/>
          <c:h val="0.76748654235442038"/>
        </c:manualLayout>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LogisticRegression()</c:v>
                </c:pt>
                <c:pt idx="1">
                  <c:v>SVC()</c:v>
                </c:pt>
                <c:pt idx="2">
                  <c:v>KNeighborsClassifier()</c:v>
                </c:pt>
                <c:pt idx="3">
                  <c:v>DecisionTreeClassifier()</c:v>
                </c:pt>
              </c:strCache>
            </c:strRef>
          </c:cat>
          <c:val>
            <c:numRef>
              <c:f>Tabelle1!$B$2:$B$5</c:f>
              <c:numCache>
                <c:formatCode>General</c:formatCode>
                <c:ptCount val="4"/>
                <c:pt idx="0">
                  <c:v>0.83333333333333304</c:v>
                </c:pt>
                <c:pt idx="1">
                  <c:v>0.83333333333333304</c:v>
                </c:pt>
                <c:pt idx="2">
                  <c:v>0.83333333333333304</c:v>
                </c:pt>
                <c:pt idx="3">
                  <c:v>0.94444444444444398</c:v>
                </c:pt>
              </c:numCache>
            </c:numRef>
          </c:val>
          <c:extLst>
            <c:ext xmlns:c16="http://schemas.microsoft.com/office/drawing/2014/chart" uri="{C3380CC4-5D6E-409C-BE32-E72D297353CC}">
              <c16:uniqueId val="{00000000-CC6D-4C87-B96A-1D630301A955}"/>
            </c:ext>
          </c:extLst>
        </c:ser>
        <c:dLbls>
          <c:showLegendKey val="0"/>
          <c:showVal val="0"/>
          <c:showCatName val="0"/>
          <c:showSerName val="0"/>
          <c:showPercent val="0"/>
          <c:showBubbleSize val="0"/>
        </c:dLbls>
        <c:gapWidth val="219"/>
        <c:overlap val="-27"/>
        <c:axId val="2067434336"/>
        <c:axId val="2067435584"/>
      </c:barChart>
      <c:catAx>
        <c:axId val="206743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067435584"/>
        <c:crosses val="autoZero"/>
        <c:auto val="1"/>
        <c:lblAlgn val="ctr"/>
        <c:lblOffset val="100"/>
        <c:noMultiLvlLbl val="0"/>
      </c:catAx>
      <c:valAx>
        <c:axId val="206743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06743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10/23/2022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ClaudioLutz/IBM-Data-Science-and-Machine-Learning-Capstone-Project/blob/master/jupyter-labs-eda-dataviz.ipynb"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eda-sql-ed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SpaceX_Launch_Records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laudioLutz/IBM-Data-Science-and-Machine-Learning-Capstone-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laudioLutz/IBM-Data-Science-and-Machine-Learning-Capstone-Project/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Claudio Lutz</a:t>
            </a:r>
          </a:p>
          <a:p>
            <a:r>
              <a:rPr lang="en-US" dirty="0">
                <a:solidFill>
                  <a:schemeClr val="bg2"/>
                </a:solidFill>
                <a:latin typeface="Abadi" panose="020B0604020104020204" pitchFamily="34" charset="0"/>
                <a:ea typeface="SF Pro" pitchFamily="2" charset="0"/>
                <a:cs typeface="SF Pro" pitchFamily="2" charset="0"/>
              </a:rPr>
              <a:t>05.10.2022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E422D2D-C7D2-50D5-B885-5D715E0B125B}"/>
              </a:ext>
            </a:extLst>
          </p:cNvPr>
          <p:cNvPicPr>
            <a:picLocks noChangeAspect="1"/>
          </p:cNvPicPr>
          <p:nvPr/>
        </p:nvPicPr>
        <p:blipFill>
          <a:blip r:embed="rId2"/>
          <a:stretch>
            <a:fillRect/>
          </a:stretch>
        </p:blipFill>
        <p:spPr>
          <a:xfrm>
            <a:off x="5898052" y="1440179"/>
            <a:ext cx="5523936" cy="4389119"/>
          </a:xfrm>
          <a:prstGeom prst="rect">
            <a:avLst/>
          </a:prstGeom>
        </p:spPr>
      </p:pic>
      <p:sp>
        <p:nvSpPr>
          <p:cNvPr id="5" name="Content Placeholder 4"/>
          <p:cNvSpPr>
            <a:spLocks noGrp="1"/>
          </p:cNvSpPr>
          <p:nvPr>
            <p:ph idx="4294967295"/>
          </p:nvPr>
        </p:nvSpPr>
        <p:spPr>
          <a:xfrm>
            <a:off x="770012" y="1440180"/>
            <a:ext cx="5449814" cy="4389119"/>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a:t>
            </a:r>
          </a:p>
          <a:p>
            <a:pPr lvl="1">
              <a:buFont typeface="Symbol" panose="05050102010706020507" pitchFamily="18" charset="2"/>
              <a:buChar char="-"/>
            </a:pPr>
            <a:r>
              <a:rPr lang="en-US" sz="1800" dirty="0">
                <a:solidFill>
                  <a:schemeClr val="accent3">
                    <a:lumMod val="25000"/>
                  </a:schemeClr>
                </a:solidFill>
                <a:latin typeface="Abadi" panose="020B0604020104020204" pitchFamily="34" charset="0"/>
              </a:rPr>
              <a:t>Calculating the number of launches at each site</a:t>
            </a:r>
          </a:p>
          <a:p>
            <a:pPr lvl="1">
              <a:buFont typeface="Symbol" panose="05050102010706020507" pitchFamily="18" charset="2"/>
              <a:buChar char="-"/>
            </a:pPr>
            <a:r>
              <a:rPr lang="en-US" sz="1800" dirty="0">
                <a:solidFill>
                  <a:schemeClr val="accent3">
                    <a:lumMod val="25000"/>
                  </a:schemeClr>
                </a:solidFill>
                <a:latin typeface="Abadi" panose="020B0604020104020204" pitchFamily="34" charset="0"/>
              </a:rPr>
              <a:t>Calculating the number and occurrence of each orbits</a:t>
            </a:r>
          </a:p>
          <a:p>
            <a:pPr lvl="1">
              <a:buFont typeface="Symbol" panose="05050102010706020507" pitchFamily="18" charset="2"/>
              <a:buChar char="-"/>
            </a:pPr>
            <a:r>
              <a:rPr lang="en-US" sz="1800" dirty="0">
                <a:solidFill>
                  <a:schemeClr val="accent3">
                    <a:lumMod val="25000"/>
                  </a:schemeClr>
                </a:solidFill>
                <a:latin typeface="Abadi" panose="020B0604020104020204" pitchFamily="34" charset="0"/>
              </a:rPr>
              <a:t>Calculating the number and occurrence of mission outcome per orbit type</a:t>
            </a:r>
          </a:p>
          <a:p>
            <a:r>
              <a:rPr lang="en-US" sz="2200" dirty="0">
                <a:solidFill>
                  <a:schemeClr val="accent3">
                    <a:lumMod val="25000"/>
                  </a:schemeClr>
                </a:solidFill>
                <a:latin typeface="Abadi" panose="020B0604020104020204" pitchFamily="34" charset="0"/>
              </a:rPr>
              <a:t>Creating a landing outcome label from Outcome column</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9317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Grafik 1">
            <a:extLst>
              <a:ext uri="{FF2B5EF4-FFF2-40B4-BE49-F238E27FC236}">
                <a16:creationId xmlns:a16="http://schemas.microsoft.com/office/drawing/2014/main" id="{290D485F-FA2F-8869-2DCA-832095A2FAEB}"/>
              </a:ext>
            </a:extLst>
          </p:cNvPr>
          <p:cNvPicPr>
            <a:picLocks noChangeAspect="1"/>
          </p:cNvPicPr>
          <p:nvPr/>
        </p:nvPicPr>
        <p:blipFill>
          <a:blip r:embed="rId2"/>
          <a:stretch>
            <a:fillRect/>
          </a:stretch>
        </p:blipFill>
        <p:spPr>
          <a:xfrm>
            <a:off x="5457825" y="171770"/>
            <a:ext cx="6172592" cy="6514459"/>
          </a:xfrm>
          <a:prstGeom prst="rect">
            <a:avLst/>
          </a:prstGeom>
        </p:spPr>
      </p:pic>
      <p:sp>
        <p:nvSpPr>
          <p:cNvPr id="6" name="Textfeld 5">
            <a:extLst>
              <a:ext uri="{FF2B5EF4-FFF2-40B4-BE49-F238E27FC236}">
                <a16:creationId xmlns:a16="http://schemas.microsoft.com/office/drawing/2014/main" id="{EE061757-2012-91E3-3AEE-CB6CAB19B71E}"/>
              </a:ext>
            </a:extLst>
          </p:cNvPr>
          <p:cNvSpPr txBox="1"/>
          <p:nvPr/>
        </p:nvSpPr>
        <p:spPr>
          <a:xfrm>
            <a:off x="617219" y="1327063"/>
            <a:ext cx="4191000" cy="769441"/>
          </a:xfrm>
          <a:prstGeom prst="rect">
            <a:avLst/>
          </a:prstGeom>
          <a:noFill/>
        </p:spPr>
        <p:txBody>
          <a:bodyPr wrap="square">
            <a:spAutoFit/>
          </a:bodyPr>
          <a:lstStyle/>
          <a:p>
            <a:r>
              <a:rPr lang="en-US" sz="2200" dirty="0">
                <a:solidFill>
                  <a:schemeClr val="accent3">
                    <a:lumMod val="25000"/>
                  </a:schemeClr>
                </a:solidFill>
                <a:latin typeface="Abadi" panose="020B0604020104020204" pitchFamily="34" charset="0"/>
              </a:rPr>
              <a:t>Creating a landing outcome label from Outcome column</a:t>
            </a:r>
          </a:p>
        </p:txBody>
      </p:sp>
      <p:sp>
        <p:nvSpPr>
          <p:cNvPr id="7" name="Textfeld 6">
            <a:extLst>
              <a:ext uri="{FF2B5EF4-FFF2-40B4-BE49-F238E27FC236}">
                <a16:creationId xmlns:a16="http://schemas.microsoft.com/office/drawing/2014/main" id="{D77FAC95-3B96-1E82-4D0E-CBD4CB933E63}"/>
              </a:ext>
            </a:extLst>
          </p:cNvPr>
          <p:cNvSpPr txBox="1"/>
          <p:nvPr/>
        </p:nvSpPr>
        <p:spPr>
          <a:xfrm>
            <a:off x="617219" y="2212758"/>
            <a:ext cx="4583431" cy="2123658"/>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rgbClr val="1C7DDB"/>
                </a:solidFill>
                <a:latin typeface="Abadi" panose="020B0604020104020204" pitchFamily="34" charset="0"/>
              </a:rPr>
              <a:t>https://github.com/ClaudioLutz/IBM-Data-Science-and-Machine-Learning-Capstone-Project/blob/master/labs-jupyter-spacex-Data%20wrangling.ipynb</a:t>
            </a:r>
            <a:endParaRPr lang="en-US" sz="2200" dirty="0"/>
          </a:p>
        </p:txBody>
      </p:sp>
    </p:spTree>
    <p:extLst>
      <p:ext uri="{BB962C8B-B14F-4D97-AF65-F5344CB8AC3E}">
        <p14:creationId xmlns:p14="http://schemas.microsoft.com/office/powerpoint/2010/main" val="428529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1" y="1420812"/>
            <a:ext cx="5459339" cy="1127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Grafik 7">
            <a:extLst>
              <a:ext uri="{FF2B5EF4-FFF2-40B4-BE49-F238E27FC236}">
                <a16:creationId xmlns:a16="http://schemas.microsoft.com/office/drawing/2014/main" id="{FB3C6C98-4783-BFBD-4BA4-EE973492CF3A}"/>
              </a:ext>
            </a:extLst>
          </p:cNvPr>
          <p:cNvPicPr>
            <a:picLocks noChangeAspect="1"/>
          </p:cNvPicPr>
          <p:nvPr/>
        </p:nvPicPr>
        <p:blipFill>
          <a:blip r:embed="rId3"/>
          <a:stretch>
            <a:fillRect/>
          </a:stretch>
        </p:blipFill>
        <p:spPr>
          <a:xfrm>
            <a:off x="6693200" y="1235339"/>
            <a:ext cx="4620986" cy="2380039"/>
          </a:xfrm>
          <a:prstGeom prst="rect">
            <a:avLst/>
          </a:prstGeom>
        </p:spPr>
      </p:pic>
      <p:pic>
        <p:nvPicPr>
          <p:cNvPr id="12" name="Grafik 11">
            <a:extLst>
              <a:ext uri="{FF2B5EF4-FFF2-40B4-BE49-F238E27FC236}">
                <a16:creationId xmlns:a16="http://schemas.microsoft.com/office/drawing/2014/main" id="{B8ED60B7-3B85-3F91-BF3C-929AB915AD1C}"/>
              </a:ext>
            </a:extLst>
          </p:cNvPr>
          <p:cNvPicPr>
            <a:picLocks noChangeAspect="1"/>
          </p:cNvPicPr>
          <p:nvPr/>
        </p:nvPicPr>
        <p:blipFill>
          <a:blip r:embed="rId4"/>
          <a:stretch>
            <a:fillRect/>
          </a:stretch>
        </p:blipFill>
        <p:spPr>
          <a:xfrm>
            <a:off x="6301810" y="3763757"/>
            <a:ext cx="5012376" cy="2581625"/>
          </a:xfrm>
          <a:prstGeom prst="rect">
            <a:avLst/>
          </a:prstGeom>
        </p:spPr>
      </p:pic>
      <p:sp>
        <p:nvSpPr>
          <p:cNvPr id="15" name="Content Placeholder 4">
            <a:extLst>
              <a:ext uri="{FF2B5EF4-FFF2-40B4-BE49-F238E27FC236}">
                <a16:creationId xmlns:a16="http://schemas.microsoft.com/office/drawing/2014/main" id="{6F03AF6C-DE31-E431-B9B9-B5AA50215324}"/>
              </a:ext>
            </a:extLst>
          </p:cNvPr>
          <p:cNvSpPr txBox="1">
            <a:spLocks/>
          </p:cNvSpPr>
          <p:nvPr/>
        </p:nvSpPr>
        <p:spPr>
          <a:xfrm>
            <a:off x="636661" y="3763757"/>
            <a:ext cx="5353592" cy="24465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Link to the Notebook:</a:t>
            </a:r>
            <a:br>
              <a:rPr lang="en-US" sz="2200" dirty="0">
                <a:solidFill>
                  <a:schemeClr val="accent3">
                    <a:lumMod val="25000"/>
                  </a:schemeClr>
                </a:solidFill>
                <a:latin typeface="Abadi"/>
              </a:rPr>
            </a:br>
            <a:r>
              <a:rPr lang="en-US" sz="2200" dirty="0">
                <a:solidFill>
                  <a:schemeClr val="accent3">
                    <a:lumMod val="25000"/>
                  </a:schemeClr>
                </a:solidFill>
                <a:latin typeface="Abadi" panose="020B0604020104020204" pitchFamily="34" charset="0"/>
                <a:hlinkClick r:id="rId5"/>
              </a:rPr>
              <a:t>https://github.com/ClaudioLutz/IBM-Data-Science-and-Machine-Learning-Capstone-Project/blob/master/jupyter-labs-eda-dataviz.ipynb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Content Placeholder 4">
            <a:extLst>
              <a:ext uri="{FF2B5EF4-FFF2-40B4-BE49-F238E27FC236}">
                <a16:creationId xmlns:a16="http://schemas.microsoft.com/office/drawing/2014/main" id="{49D18ED9-1E07-3505-8A1F-7F8A3FE49F15}"/>
              </a:ext>
            </a:extLst>
          </p:cNvPr>
          <p:cNvSpPr txBox="1">
            <a:spLocks/>
          </p:cNvSpPr>
          <p:nvPr/>
        </p:nvSpPr>
        <p:spPr>
          <a:xfrm>
            <a:off x="770010" y="1225465"/>
            <a:ext cx="10893255"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wrote queries to find out for instance:</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the names of the unique launch sites in the space mission</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5 records where launch sites begin with the string 'KSC’</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the total payload mass carried by boosters launched by NASA (CRS)</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Display average payload mass carried by booster version F9 v1.1</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date where the first successful landing outcome in drone ship was </a:t>
            </a:r>
            <a:r>
              <a:rPr lang="en-US" sz="1700" dirty="0" err="1">
                <a:solidFill>
                  <a:schemeClr val="bg2">
                    <a:lumMod val="50000"/>
                  </a:schemeClr>
                </a:solidFill>
                <a:latin typeface="Abadi"/>
              </a:rPr>
              <a:t>acheived</a:t>
            </a:r>
            <a:r>
              <a:rPr lang="en-US" sz="1700" dirty="0">
                <a:solidFill>
                  <a:schemeClr val="bg2">
                    <a:lumMod val="50000"/>
                  </a:schemeClr>
                </a:solidFill>
                <a:latin typeface="Abadi"/>
              </a:rPr>
              <a:t>.</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names of the boosters which have success in ground pad and have payload mass greater than 4000 but less than 6000</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total number of successful and failure mission outcomes</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names of the </a:t>
            </a:r>
            <a:r>
              <a:rPr lang="en-US" sz="1700" dirty="0" err="1">
                <a:solidFill>
                  <a:schemeClr val="bg2">
                    <a:lumMod val="50000"/>
                  </a:schemeClr>
                </a:solidFill>
                <a:latin typeface="Abadi"/>
              </a:rPr>
              <a:t>booster_versions</a:t>
            </a:r>
            <a:r>
              <a:rPr lang="en-US" sz="1700" dirty="0">
                <a:solidFill>
                  <a:schemeClr val="bg2">
                    <a:lumMod val="50000"/>
                  </a:schemeClr>
                </a:solidFill>
                <a:latin typeface="Abadi"/>
              </a:rPr>
              <a:t> which have carried the maximum payload mass. Use a subquery</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List the records which will display the month names, </a:t>
            </a:r>
            <a:r>
              <a:rPr lang="en-US" sz="1700" dirty="0" err="1">
                <a:solidFill>
                  <a:schemeClr val="bg2">
                    <a:lumMod val="50000"/>
                  </a:schemeClr>
                </a:solidFill>
                <a:latin typeface="Abadi"/>
              </a:rPr>
              <a:t>succesful</a:t>
            </a:r>
            <a:r>
              <a:rPr lang="en-US" sz="1700" dirty="0">
                <a:solidFill>
                  <a:schemeClr val="bg2">
                    <a:lumMod val="50000"/>
                  </a:schemeClr>
                </a:solidFill>
                <a:latin typeface="Abadi"/>
              </a:rPr>
              <a:t> </a:t>
            </a:r>
            <a:r>
              <a:rPr lang="en-US" sz="1700" dirty="0" err="1">
                <a:solidFill>
                  <a:schemeClr val="bg2">
                    <a:lumMod val="50000"/>
                  </a:schemeClr>
                </a:solidFill>
                <a:latin typeface="Abadi"/>
              </a:rPr>
              <a:t>landing_outcomes</a:t>
            </a:r>
            <a:r>
              <a:rPr lang="en-US" sz="1700" dirty="0">
                <a:solidFill>
                  <a:schemeClr val="bg2">
                    <a:lumMod val="50000"/>
                  </a:schemeClr>
                </a:solidFill>
                <a:latin typeface="Abadi"/>
              </a:rPr>
              <a:t> in ground pad ,booster versions, </a:t>
            </a:r>
            <a:r>
              <a:rPr lang="en-US" sz="1700" dirty="0" err="1">
                <a:solidFill>
                  <a:schemeClr val="bg2">
                    <a:lumMod val="50000"/>
                  </a:schemeClr>
                </a:solidFill>
                <a:latin typeface="Abadi"/>
              </a:rPr>
              <a:t>launch_site</a:t>
            </a:r>
            <a:r>
              <a:rPr lang="en-US" sz="1700" dirty="0">
                <a:solidFill>
                  <a:schemeClr val="bg2">
                    <a:lumMod val="50000"/>
                  </a:schemeClr>
                </a:solidFill>
                <a:latin typeface="Abadi"/>
              </a:rPr>
              <a:t> for the months in year 2017</a:t>
            </a:r>
          </a:p>
          <a:p>
            <a:pPr lvl="1" indent="-288000">
              <a:lnSpc>
                <a:spcPts val="1500"/>
              </a:lnSpc>
              <a:spcBef>
                <a:spcPts val="600"/>
              </a:spcBef>
              <a:spcAft>
                <a:spcPts val="600"/>
              </a:spcAft>
              <a:buFontTx/>
              <a:buChar char="-"/>
            </a:pPr>
            <a:r>
              <a:rPr lang="en-US" sz="1700" dirty="0">
                <a:solidFill>
                  <a:schemeClr val="bg2">
                    <a:lumMod val="50000"/>
                  </a:schemeClr>
                </a:solidFill>
                <a:latin typeface="Abadi"/>
              </a:rPr>
              <a:t>Rank the count of successful </a:t>
            </a:r>
            <a:r>
              <a:rPr lang="en-US" sz="1700" dirty="0" err="1">
                <a:solidFill>
                  <a:schemeClr val="bg2">
                    <a:lumMod val="50000"/>
                  </a:schemeClr>
                </a:solidFill>
                <a:latin typeface="Abadi"/>
              </a:rPr>
              <a:t>landing_outcomes</a:t>
            </a:r>
            <a:r>
              <a:rPr lang="en-US" sz="1700" dirty="0">
                <a:solidFill>
                  <a:schemeClr val="bg2">
                    <a:lumMod val="50000"/>
                  </a:schemeClr>
                </a:solidFill>
                <a:latin typeface="Abadi"/>
              </a:rPr>
              <a:t> between the date 2010-06-04 and 2017-03-20 in descending order.</a:t>
            </a:r>
          </a:p>
          <a:p>
            <a:pPr>
              <a:lnSpc>
                <a:spcPct val="100000"/>
              </a:lnSpc>
              <a:spcBef>
                <a:spcPts val="1400"/>
              </a:spcBef>
            </a:pPr>
            <a:r>
              <a:rPr lang="en-US" sz="2600" dirty="0">
                <a:solidFill>
                  <a:schemeClr val="accent3">
                    <a:lumMod val="25000"/>
                  </a:schemeClr>
                </a:solidFill>
                <a:latin typeface="Abadi" panose="020B0604020104020204" pitchFamily="34" charset="0"/>
              </a:rPr>
              <a:t>Notebook:</a:t>
            </a:r>
            <a:r>
              <a:rPr lang="en-US" sz="2600" dirty="0">
                <a:solidFill>
                  <a:schemeClr val="accent3">
                    <a:lumMod val="25000"/>
                  </a:schemeClr>
                </a:solidFill>
                <a:latin typeface="Abadi"/>
              </a:rPr>
              <a:t> </a:t>
            </a:r>
            <a:r>
              <a:rPr lang="en-US" sz="2600" dirty="0">
                <a:solidFill>
                  <a:schemeClr val="accent3">
                    <a:lumMod val="25000"/>
                  </a:schemeClr>
                </a:solidFill>
                <a:latin typeface="Abadi"/>
                <a:hlinkClick r:id="rId3"/>
              </a:rPr>
              <a:t>https://github.com/ClaudioLutz/IBM-Data-Science-and-Machine-Learning-Capstone-Project/blob/master/jupyter-labs-eda-sql-edx.ipynb</a:t>
            </a:r>
            <a:endParaRPr lang="en-US" sz="2600" dirty="0">
              <a:solidFill>
                <a:schemeClr val="accent3">
                  <a:lumMod val="25000"/>
                </a:schemeClr>
              </a:solidFill>
              <a:latin typeface="Abadi"/>
            </a:endParaRPr>
          </a:p>
          <a:p>
            <a:pPr lvl="1">
              <a:lnSpc>
                <a:spcPct val="100000"/>
              </a:lnSpc>
              <a:spcBef>
                <a:spcPts val="1400"/>
              </a:spcBef>
            </a:pPr>
            <a:endParaRPr lang="en-US" sz="2200" dirty="0">
              <a:solidFill>
                <a:schemeClr val="accent3">
                  <a:lumMod val="25000"/>
                </a:schemeClr>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838200" y="189410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Adding a red or green </a:t>
            </a:r>
            <a:r>
              <a:rPr lang="en-US" sz="2200" dirty="0" err="1">
                <a:solidFill>
                  <a:schemeClr val="accent3">
                    <a:lumMod val="25000"/>
                  </a:schemeClr>
                </a:solidFill>
                <a:latin typeface="Abadi" panose="020B0604020104020204" pitchFamily="34" charset="0"/>
              </a:rPr>
              <a:t>folium.Marker</a:t>
            </a:r>
            <a:r>
              <a:rPr lang="en-US" sz="2200" dirty="0">
                <a:solidFill>
                  <a:schemeClr val="accent3">
                    <a:lumMod val="25000"/>
                  </a:schemeClr>
                </a:solidFill>
                <a:latin typeface="Abadi" panose="020B0604020104020204" pitchFamily="34" charset="0"/>
              </a:rPr>
              <a:t> for each launch result to determine the launch sites with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Calculating the distances between a launch site to its proximities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https://github.com/ClaudioLutz/IBM-Data-Science-and-Machine-Learning-Capstone-Project/blob/master/lab_jupyter_launch_site_location.ipynb</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showing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showing relationship of Outcome and Payload Mass (Kg) for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https://github.com/ClaudioLutz/IBM-Data-Science-and-Machine-Learning-Capstone-Project/blob/master/SpaceX_Launch_Records_Dashboard.py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801562"/>
            <a:ext cx="1061988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a NumPy array from the column Class for the labels and standardize the data for the features.</a:t>
            </a:r>
          </a:p>
          <a:p>
            <a:pPr>
              <a:lnSpc>
                <a:spcPct val="100000"/>
              </a:lnSpc>
              <a:spcBef>
                <a:spcPts val="1400"/>
              </a:spcBef>
            </a:pPr>
            <a:r>
              <a:rPr lang="en-US" sz="2200" dirty="0">
                <a:solidFill>
                  <a:schemeClr val="accent3">
                    <a:lumMod val="25000"/>
                  </a:schemeClr>
                </a:solidFill>
                <a:latin typeface="Abadi" panose="020B0604020104020204" pitchFamily="34" charset="0"/>
              </a:rPr>
              <a:t>We split the data into training and testing data using the function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and finding the best hyperparameters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accuracy of the models the method score and found the best 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5661561" y="2141161"/>
            <a:ext cx="5062585" cy="3811588"/>
          </a:xfrm>
          <a:prstGeom prst="rect">
            <a:avLst/>
          </a:prstGeom>
        </p:spPr>
        <p:txBody>
          <a:bodyPr>
            <a:normAutofit/>
          </a:bodyPr>
          <a:lstStyle/>
          <a:p>
            <a:pPr marL="0" indent="0">
              <a:lnSpc>
                <a:spcPct val="100000"/>
              </a:lnSpc>
              <a:spcBef>
                <a:spcPts val="1400"/>
              </a:spcBef>
              <a:buNone/>
            </a:pPr>
            <a:r>
              <a:rPr lang="de-CH" b="1" dirty="0" err="1">
                <a:solidFill>
                  <a:schemeClr val="accent3">
                    <a:lumMod val="25000"/>
                  </a:schemeClr>
                </a:solidFill>
                <a:latin typeface="Abadi" panose="020B0604020104020204" pitchFamily="34" charset="0"/>
              </a:rPr>
              <a:t>Conclusion</a:t>
            </a:r>
            <a:r>
              <a:rPr lang="de-CH" b="1" dirty="0">
                <a:solidFill>
                  <a:schemeClr val="accent3">
                    <a:lumMod val="25000"/>
                  </a:schemeClr>
                </a:solidFill>
                <a:latin typeface="Abadi" panose="020B0604020104020204" pitchFamily="34" charset="0"/>
              </a:rPr>
              <a:t>:</a:t>
            </a:r>
          </a:p>
          <a:p>
            <a:pPr>
              <a:lnSpc>
                <a:spcPct val="100000"/>
              </a:lnSpc>
              <a:spcBef>
                <a:spcPts val="1400"/>
              </a:spcBef>
            </a:pPr>
            <a:r>
              <a:rPr lang="de-CH" sz="2200" dirty="0">
                <a:solidFill>
                  <a:schemeClr val="accent3">
                    <a:lumMod val="25000"/>
                  </a:schemeClr>
                </a:solidFill>
                <a:latin typeface="Abadi" panose="020B0604020104020204" pitchFamily="34" charset="0"/>
              </a:rPr>
              <a:t>The larger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number</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of</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flights</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from</a:t>
            </a:r>
            <a:r>
              <a:rPr lang="de-CH" sz="2200" dirty="0">
                <a:solidFill>
                  <a:schemeClr val="accent3">
                    <a:lumMod val="25000"/>
                  </a:schemeClr>
                </a:solidFill>
                <a:latin typeface="Abadi" panose="020B0604020104020204" pitchFamily="34" charset="0"/>
              </a:rPr>
              <a:t> a launch-site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higher</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the</a:t>
            </a:r>
            <a:r>
              <a:rPr lang="de-CH" sz="2200" dirty="0">
                <a:solidFill>
                  <a:schemeClr val="accent3">
                    <a:lumMod val="25000"/>
                  </a:schemeClr>
                </a:solidFill>
                <a:latin typeface="Abadi" panose="020B0604020104020204" pitchFamily="34" charset="0"/>
              </a:rPr>
              <a:t> </a:t>
            </a:r>
            <a:r>
              <a:rPr lang="de-CH" sz="2200" dirty="0" err="1">
                <a:solidFill>
                  <a:schemeClr val="accent3">
                    <a:lumMod val="25000"/>
                  </a:schemeClr>
                </a:solidFill>
                <a:latin typeface="Abadi" panose="020B0604020104020204" pitchFamily="34" charset="0"/>
              </a:rPr>
              <a:t>successrate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33EBD4F6-194D-F1C4-ADF3-A53CF8DE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09" y="2157203"/>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906389" y="1484224"/>
            <a:ext cx="8301800" cy="67114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higher payload mass translates directly to a higher success 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08C5598D-8DBC-CE7F-51E4-2C4880C86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0" y="2155371"/>
            <a:ext cx="10972801" cy="4071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1400329"/>
            <a:ext cx="10210810" cy="749318"/>
          </a:xfrm>
          <a:prstGeom prst="rect">
            <a:avLst/>
          </a:prstGeom>
        </p:spPr>
        <p:txBody>
          <a:bodyPr>
            <a:normAutofit/>
          </a:bodyPr>
          <a:lstStyle/>
          <a:p>
            <a:pPr>
              <a:lnSpc>
                <a:spcPct val="100000"/>
              </a:lnSpc>
              <a:spcBef>
                <a:spcPts val="1400"/>
              </a:spcBef>
            </a:pPr>
            <a:r>
              <a:rPr lang="de-CH" sz="2200" dirty="0">
                <a:solidFill>
                  <a:schemeClr val="accent3">
                    <a:lumMod val="25000"/>
                  </a:schemeClr>
                </a:solidFill>
                <a:latin typeface="Abadi" panose="020B0604020104020204" pitchFamily="34" charset="0"/>
              </a:rPr>
              <a:t>ES-L1, GEO, HEO, SSO </a:t>
            </a:r>
            <a:r>
              <a:rPr lang="de-CH" sz="2200" dirty="0" err="1">
                <a:solidFill>
                  <a:schemeClr val="accent3">
                    <a:lumMod val="25000"/>
                  </a:schemeClr>
                </a:solidFill>
                <a:latin typeface="Abadi" panose="020B0604020104020204" pitchFamily="34" charset="0"/>
              </a:rPr>
              <a:t>have</a:t>
            </a:r>
            <a:r>
              <a:rPr lang="de-CH" sz="2200" dirty="0">
                <a:solidFill>
                  <a:schemeClr val="accent3">
                    <a:lumMod val="25000"/>
                  </a:schemeClr>
                </a:solidFill>
                <a:latin typeface="Abadi" panose="020B0604020104020204" pitchFamily="34" charset="0"/>
              </a:rPr>
              <a:t> a 100% and SO </a:t>
            </a:r>
            <a:r>
              <a:rPr lang="de-CH" sz="2200" dirty="0" err="1">
                <a:solidFill>
                  <a:schemeClr val="accent3">
                    <a:lumMod val="25000"/>
                  </a:schemeClr>
                </a:solidFill>
                <a:latin typeface="Abadi" panose="020B0604020104020204" pitchFamily="34" charset="0"/>
              </a:rPr>
              <a:t>has</a:t>
            </a:r>
            <a:r>
              <a:rPr lang="de-CH" sz="2200" dirty="0">
                <a:solidFill>
                  <a:schemeClr val="accent3">
                    <a:lumMod val="25000"/>
                  </a:schemeClr>
                </a:solidFill>
                <a:latin typeface="Abadi" panose="020B0604020104020204" pitchFamily="34" charset="0"/>
              </a:rPr>
              <a:t> a 0% </a:t>
            </a:r>
            <a:r>
              <a:rPr lang="de-CH" sz="2200" dirty="0" err="1">
                <a:solidFill>
                  <a:schemeClr val="accent3">
                    <a:lumMod val="25000"/>
                  </a:schemeClr>
                </a:solidFill>
                <a:latin typeface="Abadi" panose="020B0604020104020204" pitchFamily="34" charset="0"/>
              </a:rPr>
              <a:t>successrate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100" name="Picture 4">
            <a:extLst>
              <a:ext uri="{FF2B5EF4-FFF2-40B4-BE49-F238E27FC236}">
                <a16:creationId xmlns:a16="http://schemas.microsoft.com/office/drawing/2014/main" id="{1870DE3B-5DB9-8455-4B9B-F74984757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628" y="2086978"/>
            <a:ext cx="8543925" cy="440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1556412"/>
            <a:ext cx="10515600" cy="9541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in the LEO orbit success is related to the number of flights; on the other hand, there seems to be no relationship between flight number when in GTO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F72301F8-18CA-C3E8-7477-28EA0F91F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4" y="2213811"/>
            <a:ext cx="12023558" cy="4429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0" y="1511969"/>
            <a:ext cx="10355189" cy="121518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4BA38AB6-34F2-49FD-D5F0-44D4F8660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89" y="2646947"/>
            <a:ext cx="11738821" cy="4094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1" y="2069757"/>
            <a:ext cx="10515600" cy="657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48BE5BE3-FE74-0FFC-4766-D951846CF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556" y="2828493"/>
            <a:ext cx="7664868" cy="394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1" y="1825625"/>
            <a:ext cx="3922306" cy="2120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Selecting the unique launch site names using the distinct key-word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7C8C9311-579C-66D8-4416-A5853754AB17}"/>
              </a:ext>
            </a:extLst>
          </p:cNvPr>
          <p:cNvPicPr>
            <a:picLocks noChangeAspect="1"/>
          </p:cNvPicPr>
          <p:nvPr/>
        </p:nvPicPr>
        <p:blipFill>
          <a:blip r:embed="rId3"/>
          <a:stretch>
            <a:fillRect/>
          </a:stretch>
        </p:blipFill>
        <p:spPr>
          <a:xfrm>
            <a:off x="5328467" y="1719513"/>
            <a:ext cx="5860400" cy="42481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7330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5 records where launch sites begin with the string 'KSC'</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10" name="Grafik 9">
            <a:extLst>
              <a:ext uri="{FF2B5EF4-FFF2-40B4-BE49-F238E27FC236}">
                <a16:creationId xmlns:a16="http://schemas.microsoft.com/office/drawing/2014/main" id="{CE433F62-41BC-E178-15BB-C27C7FD5A318}"/>
              </a:ext>
            </a:extLst>
          </p:cNvPr>
          <p:cNvPicPr>
            <a:picLocks noChangeAspect="1"/>
          </p:cNvPicPr>
          <p:nvPr/>
        </p:nvPicPr>
        <p:blipFill>
          <a:blip r:embed="rId3"/>
          <a:stretch>
            <a:fillRect/>
          </a:stretch>
        </p:blipFill>
        <p:spPr>
          <a:xfrm>
            <a:off x="0" y="2458220"/>
            <a:ext cx="12192000" cy="35618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773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531BC042-568E-8D66-645C-8888E12477E9}"/>
              </a:ext>
            </a:extLst>
          </p:cNvPr>
          <p:cNvPicPr>
            <a:picLocks noChangeAspect="1"/>
          </p:cNvPicPr>
          <p:nvPr/>
        </p:nvPicPr>
        <p:blipFill>
          <a:blip r:embed="rId3"/>
          <a:stretch>
            <a:fillRect/>
          </a:stretch>
        </p:blipFill>
        <p:spPr>
          <a:xfrm>
            <a:off x="1251535" y="2461260"/>
            <a:ext cx="7948612" cy="353613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6769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4FD0D786-EA9E-948B-23CC-94FD1A6D6CDC}"/>
              </a:ext>
            </a:extLst>
          </p:cNvPr>
          <p:cNvPicPr>
            <a:picLocks noChangeAspect="1"/>
          </p:cNvPicPr>
          <p:nvPr/>
        </p:nvPicPr>
        <p:blipFill>
          <a:blip r:embed="rId3"/>
          <a:stretch>
            <a:fillRect/>
          </a:stretch>
        </p:blipFill>
        <p:spPr>
          <a:xfrm>
            <a:off x="1425239" y="2783305"/>
            <a:ext cx="7376239" cy="33515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973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a drone ship was 08th April 2016</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Drone Ship Landing Date</a:t>
            </a:r>
          </a:p>
        </p:txBody>
      </p:sp>
      <p:pic>
        <p:nvPicPr>
          <p:cNvPr id="6" name="Grafik 5">
            <a:extLst>
              <a:ext uri="{FF2B5EF4-FFF2-40B4-BE49-F238E27FC236}">
                <a16:creationId xmlns:a16="http://schemas.microsoft.com/office/drawing/2014/main" id="{CACE05ED-F560-FBC5-B7A9-0FB4319071FA}"/>
              </a:ext>
            </a:extLst>
          </p:cNvPr>
          <p:cNvPicPr>
            <a:picLocks noChangeAspect="1"/>
          </p:cNvPicPr>
          <p:nvPr/>
        </p:nvPicPr>
        <p:blipFill>
          <a:blip r:embed="rId3"/>
          <a:stretch>
            <a:fillRect/>
          </a:stretch>
        </p:blipFill>
        <p:spPr>
          <a:xfrm>
            <a:off x="1652323" y="2731669"/>
            <a:ext cx="8217768" cy="35087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543050"/>
            <a:ext cx="10515600" cy="463867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540043"/>
            <a:ext cx="9745589" cy="9625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boosters which have success in ground pad and have payload mass greater than 4000 but less than 6000</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03C3D24F-2CA8-8F9D-7F92-87B40F6FF86D}"/>
              </a:ext>
            </a:extLst>
          </p:cNvPr>
          <p:cNvPicPr>
            <a:picLocks noChangeAspect="1"/>
          </p:cNvPicPr>
          <p:nvPr/>
        </p:nvPicPr>
        <p:blipFill>
          <a:blip r:embed="rId3"/>
          <a:stretch>
            <a:fillRect/>
          </a:stretch>
        </p:blipFill>
        <p:spPr>
          <a:xfrm>
            <a:off x="1531017" y="2502567"/>
            <a:ext cx="8326857" cy="415755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5991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CB3D3FAB-609E-948A-BEB8-B30CA3374DD2}"/>
              </a:ext>
            </a:extLst>
          </p:cNvPr>
          <p:cNvPicPr>
            <a:picLocks noChangeAspect="1"/>
          </p:cNvPicPr>
          <p:nvPr/>
        </p:nvPicPr>
        <p:blipFill>
          <a:blip r:embed="rId3"/>
          <a:stretch>
            <a:fillRect/>
          </a:stretch>
        </p:blipFill>
        <p:spPr>
          <a:xfrm>
            <a:off x="3189296" y="2424781"/>
            <a:ext cx="4658375" cy="3534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1" y="1488741"/>
            <a:ext cx="5325989" cy="40217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Using a subquery</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Grafik 7">
            <a:extLst>
              <a:ext uri="{FF2B5EF4-FFF2-40B4-BE49-F238E27FC236}">
                <a16:creationId xmlns:a16="http://schemas.microsoft.com/office/drawing/2014/main" id="{C893C1BE-C9DB-1704-FE31-9F7FD8FF17C3}"/>
              </a:ext>
            </a:extLst>
          </p:cNvPr>
          <p:cNvPicPr>
            <a:picLocks noChangeAspect="1"/>
          </p:cNvPicPr>
          <p:nvPr/>
        </p:nvPicPr>
        <p:blipFill>
          <a:blip r:embed="rId3"/>
          <a:stretch>
            <a:fillRect/>
          </a:stretch>
        </p:blipFill>
        <p:spPr>
          <a:xfrm>
            <a:off x="1027607" y="3007734"/>
            <a:ext cx="4810796" cy="2286319"/>
          </a:xfrm>
          <a:prstGeom prst="rect">
            <a:avLst/>
          </a:prstGeom>
        </p:spPr>
      </p:pic>
      <p:pic>
        <p:nvPicPr>
          <p:cNvPr id="10" name="Grafik 9">
            <a:extLst>
              <a:ext uri="{FF2B5EF4-FFF2-40B4-BE49-F238E27FC236}">
                <a16:creationId xmlns:a16="http://schemas.microsoft.com/office/drawing/2014/main" id="{234507AB-B9A8-BA92-4D19-3629D7DA4806}"/>
              </a:ext>
            </a:extLst>
          </p:cNvPr>
          <p:cNvPicPr>
            <a:picLocks noChangeAspect="1"/>
          </p:cNvPicPr>
          <p:nvPr/>
        </p:nvPicPr>
        <p:blipFill>
          <a:blip r:embed="rId4"/>
          <a:stretch>
            <a:fillRect/>
          </a:stretch>
        </p:blipFill>
        <p:spPr>
          <a:xfrm>
            <a:off x="7101028" y="1579592"/>
            <a:ext cx="2010056" cy="4372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1" y="1434241"/>
            <a:ext cx="4443674" cy="25538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ED88DD25-6B2C-757C-9113-B8613E4DDCAB}"/>
              </a:ext>
            </a:extLst>
          </p:cNvPr>
          <p:cNvPicPr>
            <a:picLocks noChangeAspect="1"/>
          </p:cNvPicPr>
          <p:nvPr/>
        </p:nvPicPr>
        <p:blipFill>
          <a:blip r:embed="rId3"/>
          <a:stretch>
            <a:fillRect/>
          </a:stretch>
        </p:blipFill>
        <p:spPr>
          <a:xfrm>
            <a:off x="5213685" y="1421374"/>
            <a:ext cx="6497391" cy="51061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440617"/>
            <a:ext cx="9745589" cy="5490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9F9A6450-F1E1-3D53-6231-45468DDBBFE2}"/>
              </a:ext>
            </a:extLst>
          </p:cNvPr>
          <p:cNvPicPr>
            <a:picLocks noChangeAspect="1"/>
          </p:cNvPicPr>
          <p:nvPr/>
        </p:nvPicPr>
        <p:blipFill>
          <a:blip r:embed="rId3"/>
          <a:stretch>
            <a:fillRect/>
          </a:stretch>
        </p:blipFill>
        <p:spPr>
          <a:xfrm>
            <a:off x="1391401" y="2416402"/>
            <a:ext cx="8029575" cy="41338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a:t>
            </a:r>
          </a:p>
        </p:txBody>
      </p:sp>
      <p:pic>
        <p:nvPicPr>
          <p:cNvPr id="6" name="Grafik 5">
            <a:extLst>
              <a:ext uri="{FF2B5EF4-FFF2-40B4-BE49-F238E27FC236}">
                <a16:creationId xmlns:a16="http://schemas.microsoft.com/office/drawing/2014/main" id="{EB4C667D-3906-B54A-F92B-01CC8E49FBB1}"/>
              </a:ext>
            </a:extLst>
          </p:cNvPr>
          <p:cNvPicPr>
            <a:picLocks noChangeAspect="1"/>
          </p:cNvPicPr>
          <p:nvPr/>
        </p:nvPicPr>
        <p:blipFill>
          <a:blip r:embed="rId3"/>
          <a:stretch>
            <a:fillRect/>
          </a:stretch>
        </p:blipFill>
        <p:spPr>
          <a:xfrm>
            <a:off x="1247263" y="1446389"/>
            <a:ext cx="9561095" cy="4392768"/>
          </a:xfrm>
          <a:prstGeom prst="rect">
            <a:avLst/>
          </a:prstGeom>
        </p:spPr>
      </p:pic>
      <p:sp>
        <p:nvSpPr>
          <p:cNvPr id="5" name="Content Placeholder 4"/>
          <p:cNvSpPr>
            <a:spLocks noGrp="1"/>
          </p:cNvSpPr>
          <p:nvPr>
            <p:ph idx="4294967295"/>
          </p:nvPr>
        </p:nvSpPr>
        <p:spPr>
          <a:xfrm>
            <a:off x="1451805" y="5808826"/>
            <a:ext cx="9288390" cy="778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 launch sites are in the east and the west coast in the USA</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C39A4EEE-5DD0-C6FB-0295-390A10E516C9}"/>
              </a:ext>
            </a:extLst>
          </p:cNvPr>
          <p:cNvSpPr/>
          <p:nvPr/>
        </p:nvSpPr>
        <p:spPr>
          <a:xfrm>
            <a:off x="791107" y="1288219"/>
            <a:ext cx="3517200" cy="47373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EA529455-7FDD-580F-A525-917EC34C5A75}"/>
              </a:ext>
            </a:extLst>
          </p:cNvPr>
          <p:cNvSpPr/>
          <p:nvPr/>
        </p:nvSpPr>
        <p:spPr>
          <a:xfrm>
            <a:off x="4287211" y="1288220"/>
            <a:ext cx="7034400" cy="47373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 name="Slide Number Placeholder 2"/>
          <p:cNvSpPr>
            <a:spLocks noGrp="1"/>
          </p:cNvSpPr>
          <p:nvPr>
            <p:ph type="sldNum" sz="quarter" idx="12"/>
          </p:nvPr>
        </p:nvSpPr>
        <p:spPr>
          <a:xfrm>
            <a:off x="8714772" y="6025573"/>
            <a:ext cx="2454442" cy="335267"/>
          </a:xfrm>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1455464" y="2850641"/>
            <a:ext cx="2146295" cy="4405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VAFB SLC-4E</a:t>
            </a:r>
            <a:endParaRPr lang="en-US" dirty="0">
              <a:solidFill>
                <a:schemeClr val="accent3">
                  <a:lumMod val="25000"/>
                </a:schemeClr>
              </a:solidFill>
            </a:endParaRPr>
          </a:p>
        </p:txBody>
      </p:sp>
      <p:pic>
        <p:nvPicPr>
          <p:cNvPr id="4" name="Grafik 3">
            <a:extLst>
              <a:ext uri="{FF2B5EF4-FFF2-40B4-BE49-F238E27FC236}">
                <a16:creationId xmlns:a16="http://schemas.microsoft.com/office/drawing/2014/main" id="{3C5F3A5B-4130-84DE-8506-826C5C1C3078}"/>
              </a:ext>
            </a:extLst>
          </p:cNvPr>
          <p:cNvPicPr preferRelativeResize="0">
            <a:picLocks/>
          </p:cNvPicPr>
          <p:nvPr/>
        </p:nvPicPr>
        <p:blipFill rotWithShape="1">
          <a:blip r:embed="rId3"/>
          <a:srcRect l="12809" r="13362" b="3650"/>
          <a:stretch/>
        </p:blipFill>
        <p:spPr>
          <a:xfrm>
            <a:off x="1455463" y="3260278"/>
            <a:ext cx="2146296" cy="2002398"/>
          </a:xfrm>
          <a:prstGeom prst="rect">
            <a:avLst/>
          </a:prstGeom>
        </p:spPr>
      </p:pic>
      <p:sp>
        <p:nvSpPr>
          <p:cNvPr id="24" name="Content Placeholder 4">
            <a:extLst>
              <a:ext uri="{FF2B5EF4-FFF2-40B4-BE49-F238E27FC236}">
                <a16:creationId xmlns:a16="http://schemas.microsoft.com/office/drawing/2014/main" id="{7AEB2569-25CA-9D97-FE17-B488BAB089D1}"/>
              </a:ext>
            </a:extLst>
          </p:cNvPr>
          <p:cNvSpPr txBox="1">
            <a:spLocks/>
          </p:cNvSpPr>
          <p:nvPr/>
        </p:nvSpPr>
        <p:spPr>
          <a:xfrm>
            <a:off x="1245797" y="1247459"/>
            <a:ext cx="2607820" cy="11886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a:rPr>
              <a:t>West Coast near </a:t>
            </a:r>
            <a:br>
              <a:rPr lang="en-US" b="1" dirty="0">
                <a:solidFill>
                  <a:schemeClr val="accent3">
                    <a:lumMod val="25000"/>
                  </a:schemeClr>
                </a:solidFill>
                <a:latin typeface="Abadi"/>
              </a:rPr>
            </a:br>
            <a:r>
              <a:rPr lang="en-US" b="1" dirty="0">
                <a:solidFill>
                  <a:schemeClr val="accent3">
                    <a:lumMod val="25000"/>
                  </a:schemeClr>
                </a:solidFill>
                <a:latin typeface="Abadi"/>
              </a:rPr>
              <a:t>Santa Maria </a:t>
            </a:r>
          </a:p>
        </p:txBody>
      </p:sp>
      <p:grpSp>
        <p:nvGrpSpPr>
          <p:cNvPr id="42" name="Gruppieren 41">
            <a:extLst>
              <a:ext uri="{FF2B5EF4-FFF2-40B4-BE49-F238E27FC236}">
                <a16:creationId xmlns:a16="http://schemas.microsoft.com/office/drawing/2014/main" id="{A0B5B96C-C508-DF7E-B5E9-AB8CEB98A8A7}"/>
              </a:ext>
            </a:extLst>
          </p:cNvPr>
          <p:cNvGrpSpPr/>
          <p:nvPr/>
        </p:nvGrpSpPr>
        <p:grpSpPr>
          <a:xfrm>
            <a:off x="8437747" y="1247459"/>
            <a:ext cx="2234786" cy="4742796"/>
            <a:chOff x="8255656" y="1247459"/>
            <a:chExt cx="2234786" cy="4742796"/>
          </a:xfrm>
        </p:grpSpPr>
        <p:sp>
          <p:nvSpPr>
            <p:cNvPr id="12" name="Content Placeholder 4">
              <a:extLst>
                <a:ext uri="{FF2B5EF4-FFF2-40B4-BE49-F238E27FC236}">
                  <a16:creationId xmlns:a16="http://schemas.microsoft.com/office/drawing/2014/main" id="{28EE17D4-A53F-BEFA-CE6A-0718138BCC73}"/>
                </a:ext>
              </a:extLst>
            </p:cNvPr>
            <p:cNvSpPr txBox="1">
              <a:spLocks/>
            </p:cNvSpPr>
            <p:nvPr/>
          </p:nvSpPr>
          <p:spPr>
            <a:xfrm>
              <a:off x="8255656" y="1247459"/>
              <a:ext cx="2234785"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CCAFS LC-40</a:t>
              </a:r>
            </a:p>
          </p:txBody>
        </p:sp>
        <p:pic>
          <p:nvPicPr>
            <p:cNvPr id="14" name="Grafik 13">
              <a:extLst>
                <a:ext uri="{FF2B5EF4-FFF2-40B4-BE49-F238E27FC236}">
                  <a16:creationId xmlns:a16="http://schemas.microsoft.com/office/drawing/2014/main" id="{92C3F5B2-91E1-7C6D-3BCC-909072D920F6}"/>
                </a:ext>
              </a:extLst>
            </p:cNvPr>
            <p:cNvPicPr preferRelativeResize="0">
              <a:picLocks/>
            </p:cNvPicPr>
            <p:nvPr/>
          </p:nvPicPr>
          <p:blipFill rotWithShape="1">
            <a:blip r:embed="rId4"/>
            <a:srcRect t="2538" r="8232" b="4717"/>
            <a:stretch/>
          </p:blipFill>
          <p:spPr>
            <a:xfrm>
              <a:off x="8255657" y="1646232"/>
              <a:ext cx="2234785" cy="2002398"/>
            </a:xfrm>
            <a:prstGeom prst="rect">
              <a:avLst/>
            </a:prstGeom>
          </p:spPr>
        </p:pic>
        <p:pic>
          <p:nvPicPr>
            <p:cNvPr id="16" name="Grafik 15">
              <a:extLst>
                <a:ext uri="{FF2B5EF4-FFF2-40B4-BE49-F238E27FC236}">
                  <a16:creationId xmlns:a16="http://schemas.microsoft.com/office/drawing/2014/main" id="{46379568-850C-C023-1084-77969F57AB59}"/>
                </a:ext>
              </a:extLst>
            </p:cNvPr>
            <p:cNvPicPr preferRelativeResize="0">
              <a:picLocks/>
            </p:cNvPicPr>
            <p:nvPr/>
          </p:nvPicPr>
          <p:blipFill rotWithShape="1">
            <a:blip r:embed="rId5"/>
            <a:srcRect l="15946" r="11578" b="16929"/>
            <a:stretch/>
          </p:blipFill>
          <p:spPr>
            <a:xfrm>
              <a:off x="8255657" y="3987857"/>
              <a:ext cx="2234785" cy="2002398"/>
            </a:xfrm>
            <a:prstGeom prst="rect">
              <a:avLst/>
            </a:prstGeom>
          </p:spPr>
        </p:pic>
        <p:sp>
          <p:nvSpPr>
            <p:cNvPr id="17" name="Content Placeholder 4">
              <a:extLst>
                <a:ext uri="{FF2B5EF4-FFF2-40B4-BE49-F238E27FC236}">
                  <a16:creationId xmlns:a16="http://schemas.microsoft.com/office/drawing/2014/main" id="{AE8B0B20-8CE5-1949-1B1E-DBCD12CE7024}"/>
                </a:ext>
              </a:extLst>
            </p:cNvPr>
            <p:cNvSpPr txBox="1">
              <a:spLocks/>
            </p:cNvSpPr>
            <p:nvPr/>
          </p:nvSpPr>
          <p:spPr>
            <a:xfrm>
              <a:off x="8255656" y="3589084"/>
              <a:ext cx="2234785"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CCAFS SLC-40</a:t>
              </a:r>
            </a:p>
          </p:txBody>
        </p:sp>
      </p:grpSp>
      <p:grpSp>
        <p:nvGrpSpPr>
          <p:cNvPr id="40" name="Gruppieren 39">
            <a:extLst>
              <a:ext uri="{FF2B5EF4-FFF2-40B4-BE49-F238E27FC236}">
                <a16:creationId xmlns:a16="http://schemas.microsoft.com/office/drawing/2014/main" id="{98DA34FC-563F-006D-69F6-844D29F377C7}"/>
              </a:ext>
            </a:extLst>
          </p:cNvPr>
          <p:cNvGrpSpPr/>
          <p:nvPr/>
        </p:nvGrpSpPr>
        <p:grpSpPr>
          <a:xfrm>
            <a:off x="4935031" y="1247459"/>
            <a:ext cx="2234786" cy="4015217"/>
            <a:chOff x="5118381" y="1247459"/>
            <a:chExt cx="2234786" cy="4015217"/>
          </a:xfrm>
        </p:grpSpPr>
        <p:sp>
          <p:nvSpPr>
            <p:cNvPr id="9" name="Content Placeholder 4">
              <a:extLst>
                <a:ext uri="{FF2B5EF4-FFF2-40B4-BE49-F238E27FC236}">
                  <a16:creationId xmlns:a16="http://schemas.microsoft.com/office/drawing/2014/main" id="{EB563AA1-354A-6AEB-6214-916BAB877FD3}"/>
                </a:ext>
              </a:extLst>
            </p:cNvPr>
            <p:cNvSpPr txBox="1">
              <a:spLocks/>
            </p:cNvSpPr>
            <p:nvPr/>
          </p:nvSpPr>
          <p:spPr>
            <a:xfrm>
              <a:off x="5127250" y="2841774"/>
              <a:ext cx="2225916" cy="45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a:t>
              </a:r>
              <a:endParaRPr lang="en-US" dirty="0">
                <a:solidFill>
                  <a:schemeClr val="accent3">
                    <a:lumMod val="25000"/>
                  </a:schemeClr>
                </a:solidFill>
              </a:endParaRPr>
            </a:p>
          </p:txBody>
        </p:sp>
        <p:pic>
          <p:nvPicPr>
            <p:cNvPr id="11" name="Grafik 10">
              <a:extLst>
                <a:ext uri="{FF2B5EF4-FFF2-40B4-BE49-F238E27FC236}">
                  <a16:creationId xmlns:a16="http://schemas.microsoft.com/office/drawing/2014/main" id="{908AD1DB-22C1-4AEF-B2EB-95CD8A396B41}"/>
                </a:ext>
              </a:extLst>
            </p:cNvPr>
            <p:cNvPicPr preferRelativeResize="0">
              <a:picLocks/>
            </p:cNvPicPr>
            <p:nvPr/>
          </p:nvPicPr>
          <p:blipFill rotWithShape="1">
            <a:blip r:embed="rId6"/>
            <a:srcRect l="21654" t="11273" r="26734" b="21504"/>
            <a:stretch/>
          </p:blipFill>
          <p:spPr>
            <a:xfrm>
              <a:off x="5118381" y="3260278"/>
              <a:ext cx="2234785" cy="2002398"/>
            </a:xfrm>
            <a:prstGeom prst="rect">
              <a:avLst/>
            </a:prstGeom>
          </p:spPr>
        </p:pic>
        <p:sp>
          <p:nvSpPr>
            <p:cNvPr id="25" name="Content Placeholder 4">
              <a:extLst>
                <a:ext uri="{FF2B5EF4-FFF2-40B4-BE49-F238E27FC236}">
                  <a16:creationId xmlns:a16="http://schemas.microsoft.com/office/drawing/2014/main" id="{AFCE3987-0859-6C79-0467-52FC97BEE1E1}"/>
                </a:ext>
              </a:extLst>
            </p:cNvPr>
            <p:cNvSpPr txBox="1">
              <a:spLocks/>
            </p:cNvSpPr>
            <p:nvPr/>
          </p:nvSpPr>
          <p:spPr>
            <a:xfrm>
              <a:off x="5127251" y="1247459"/>
              <a:ext cx="2225916" cy="24011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a:rPr>
                <a:t>East Coast near Cape Canaveral</a:t>
              </a:r>
            </a:p>
          </p:txBody>
        </p:sp>
      </p:grpSp>
      <p:sp>
        <p:nvSpPr>
          <p:cNvPr id="37" name="Title 1">
            <a:extLst>
              <a:ext uri="{FF2B5EF4-FFF2-40B4-BE49-F238E27FC236}">
                <a16:creationId xmlns:a16="http://schemas.microsoft.com/office/drawing/2014/main" id="{58A7DE2E-B04A-4288-BA10-2394DB4ADE42}"/>
              </a:ext>
            </a:extLst>
          </p:cNvPr>
          <p:cNvSpPr txBox="1">
            <a:spLocks/>
          </p:cNvSpPr>
          <p:nvPr/>
        </p:nvSpPr>
        <p:spPr>
          <a:xfrm>
            <a:off x="770011" y="34270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38" name="Content Placeholder 4">
            <a:extLst>
              <a:ext uri="{FF2B5EF4-FFF2-40B4-BE49-F238E27FC236}">
                <a16:creationId xmlns:a16="http://schemas.microsoft.com/office/drawing/2014/main" id="{89F348FB-52CD-86F3-C4B1-A955ECFD99AF}"/>
              </a:ext>
            </a:extLst>
          </p:cNvPr>
          <p:cNvSpPr txBox="1">
            <a:spLocks/>
          </p:cNvSpPr>
          <p:nvPr/>
        </p:nvSpPr>
        <p:spPr>
          <a:xfrm>
            <a:off x="903208" y="847636"/>
            <a:ext cx="10266006" cy="4405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Green markers show mission success red markers show mission failure</a:t>
            </a:r>
            <a:endParaRPr lang="en-US" dirty="0">
              <a:solidFill>
                <a:schemeClr val="accent3">
                  <a:lumMod val="2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5971592" y="1690688"/>
            <a:ext cx="5486381" cy="37024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t>
            </a:r>
            <a:r>
              <a:rPr lang="en-US" sz="2200" b="1" u="sng"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Launch sites are near railways and highways for the transportation of heavy materials.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safety reasons launch sites are near the coast and far away from cities.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proximities</a:t>
            </a:r>
          </a:p>
        </p:txBody>
      </p:sp>
      <p:pic>
        <p:nvPicPr>
          <p:cNvPr id="14" name="Grafik 13">
            <a:extLst>
              <a:ext uri="{FF2B5EF4-FFF2-40B4-BE49-F238E27FC236}">
                <a16:creationId xmlns:a16="http://schemas.microsoft.com/office/drawing/2014/main" id="{6CF173FE-7DE5-AAD9-95EC-3A97F743EDCF}"/>
              </a:ext>
            </a:extLst>
          </p:cNvPr>
          <p:cNvPicPr preferRelativeResize="0">
            <a:picLocks/>
          </p:cNvPicPr>
          <p:nvPr/>
        </p:nvPicPr>
        <p:blipFill>
          <a:blip r:embed="rId3"/>
          <a:stretch>
            <a:fillRect/>
          </a:stretch>
        </p:blipFill>
        <p:spPr>
          <a:xfrm>
            <a:off x="3155289" y="3775291"/>
            <a:ext cx="2340000" cy="2340000"/>
          </a:xfrm>
          <a:prstGeom prst="rect">
            <a:avLst/>
          </a:prstGeom>
        </p:spPr>
      </p:pic>
      <p:pic>
        <p:nvPicPr>
          <p:cNvPr id="18" name="Grafik 17">
            <a:extLst>
              <a:ext uri="{FF2B5EF4-FFF2-40B4-BE49-F238E27FC236}">
                <a16:creationId xmlns:a16="http://schemas.microsoft.com/office/drawing/2014/main" id="{0FB9B800-29F7-26CE-4D3A-5EDDB1DDF6F1}"/>
              </a:ext>
            </a:extLst>
          </p:cNvPr>
          <p:cNvPicPr preferRelativeResize="0">
            <a:picLocks/>
          </p:cNvPicPr>
          <p:nvPr/>
        </p:nvPicPr>
        <p:blipFill>
          <a:blip r:embed="rId4"/>
          <a:stretch>
            <a:fillRect/>
          </a:stretch>
        </p:blipFill>
        <p:spPr>
          <a:xfrm>
            <a:off x="818005" y="3793952"/>
            <a:ext cx="2340000" cy="2340000"/>
          </a:xfrm>
          <a:prstGeom prst="rect">
            <a:avLst/>
          </a:prstGeom>
        </p:spPr>
      </p:pic>
      <p:pic>
        <p:nvPicPr>
          <p:cNvPr id="20" name="Grafik 19">
            <a:extLst>
              <a:ext uri="{FF2B5EF4-FFF2-40B4-BE49-F238E27FC236}">
                <a16:creationId xmlns:a16="http://schemas.microsoft.com/office/drawing/2014/main" id="{3F1CFF41-2E02-6890-8BFD-07F7374A6229}"/>
              </a:ext>
            </a:extLst>
          </p:cNvPr>
          <p:cNvPicPr preferRelativeResize="0">
            <a:picLocks/>
          </p:cNvPicPr>
          <p:nvPr/>
        </p:nvPicPr>
        <p:blipFill>
          <a:blip r:embed="rId5"/>
          <a:stretch>
            <a:fillRect/>
          </a:stretch>
        </p:blipFill>
        <p:spPr>
          <a:xfrm>
            <a:off x="3155289" y="1447333"/>
            <a:ext cx="2340000" cy="2340000"/>
          </a:xfrm>
          <a:prstGeom prst="rect">
            <a:avLst/>
          </a:prstGeom>
        </p:spPr>
      </p:pic>
      <p:pic>
        <p:nvPicPr>
          <p:cNvPr id="22" name="Grafik 21">
            <a:extLst>
              <a:ext uri="{FF2B5EF4-FFF2-40B4-BE49-F238E27FC236}">
                <a16:creationId xmlns:a16="http://schemas.microsoft.com/office/drawing/2014/main" id="{ECE97702-6F3F-D396-D114-4494FBBDB958}"/>
              </a:ext>
            </a:extLst>
          </p:cNvPr>
          <p:cNvPicPr preferRelativeResize="0">
            <a:picLocks/>
          </p:cNvPicPr>
          <p:nvPr/>
        </p:nvPicPr>
        <p:blipFill>
          <a:blip r:embed="rId6"/>
          <a:stretch>
            <a:fillRect/>
          </a:stretch>
        </p:blipFill>
        <p:spPr>
          <a:xfrm>
            <a:off x="818005" y="1447333"/>
            <a:ext cx="2340000" cy="234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495425"/>
            <a:ext cx="10530114" cy="4511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Predicting whether the first stage will land, with regard to the different influencing factors</a:t>
            </a:r>
          </a:p>
          <a:p>
            <a:pPr lvl="1">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What are the most ideal conditions to guarantee a successful landing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2635" y="1555037"/>
            <a:ext cx="375533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all the launch sites are compared; KSC LC-39A (Kennedy Space Center) is the most successful launch-site with a 41.7% success rate over all the missions.</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launch site</a:t>
            </a:r>
          </a:p>
        </p:txBody>
      </p:sp>
      <p:pic>
        <p:nvPicPr>
          <p:cNvPr id="7" name="Grafik 6">
            <a:extLst>
              <a:ext uri="{FF2B5EF4-FFF2-40B4-BE49-F238E27FC236}">
                <a16:creationId xmlns:a16="http://schemas.microsoft.com/office/drawing/2014/main" id="{9F2CB706-176C-0D25-DD8E-DE3E88B91C08}"/>
              </a:ext>
            </a:extLst>
          </p:cNvPr>
          <p:cNvPicPr>
            <a:picLocks noChangeAspect="1"/>
          </p:cNvPicPr>
          <p:nvPr/>
        </p:nvPicPr>
        <p:blipFill>
          <a:blip r:embed="rId3"/>
          <a:stretch>
            <a:fillRect/>
          </a:stretch>
        </p:blipFill>
        <p:spPr>
          <a:xfrm>
            <a:off x="867151" y="1555037"/>
            <a:ext cx="6422187" cy="43513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34027" y="1825625"/>
            <a:ext cx="4211197" cy="3212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highest launch success ratio was KSC LC-39A (Kennedy Space Center)</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Grafik 3">
            <a:extLst>
              <a:ext uri="{FF2B5EF4-FFF2-40B4-BE49-F238E27FC236}">
                <a16:creationId xmlns:a16="http://schemas.microsoft.com/office/drawing/2014/main" id="{7504C39F-1B9C-3964-D41B-E1BD2E146292}"/>
              </a:ext>
            </a:extLst>
          </p:cNvPr>
          <p:cNvPicPr>
            <a:picLocks noChangeAspect="1"/>
          </p:cNvPicPr>
          <p:nvPr/>
        </p:nvPicPr>
        <p:blipFill>
          <a:blip r:embed="rId3"/>
          <a:stretch>
            <a:fillRect/>
          </a:stretch>
        </p:blipFill>
        <p:spPr>
          <a:xfrm>
            <a:off x="5141116" y="1416336"/>
            <a:ext cx="6316856" cy="441125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70011" y="1825625"/>
            <a:ext cx="10414662" cy="1178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the payload mass from 2000 – 4000 kg is much higher then the success rate from 4000 to 8000 kg</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a:t>
            </a:r>
          </a:p>
        </p:txBody>
      </p:sp>
      <p:pic>
        <p:nvPicPr>
          <p:cNvPr id="4" name="Grafik 3">
            <a:extLst>
              <a:ext uri="{FF2B5EF4-FFF2-40B4-BE49-F238E27FC236}">
                <a16:creationId xmlns:a16="http://schemas.microsoft.com/office/drawing/2014/main" id="{CB977218-9AAE-4C0B-08C5-20C498CBF793}"/>
              </a:ext>
            </a:extLst>
          </p:cNvPr>
          <p:cNvPicPr>
            <a:picLocks noChangeAspect="1"/>
          </p:cNvPicPr>
          <p:nvPr/>
        </p:nvPicPr>
        <p:blipFill>
          <a:blip r:embed="rId3"/>
          <a:stretch>
            <a:fillRect/>
          </a:stretch>
        </p:blipFill>
        <p:spPr>
          <a:xfrm>
            <a:off x="0" y="2850504"/>
            <a:ext cx="6096000" cy="2674706"/>
          </a:xfrm>
          <a:prstGeom prst="rect">
            <a:avLst/>
          </a:prstGeom>
        </p:spPr>
      </p:pic>
      <p:pic>
        <p:nvPicPr>
          <p:cNvPr id="7" name="Grafik 6">
            <a:extLst>
              <a:ext uri="{FF2B5EF4-FFF2-40B4-BE49-F238E27FC236}">
                <a16:creationId xmlns:a16="http://schemas.microsoft.com/office/drawing/2014/main" id="{A7829FF7-EF9A-2ED3-A451-AE1EBFC1A2A2}"/>
              </a:ext>
            </a:extLst>
          </p:cNvPr>
          <p:cNvPicPr>
            <a:picLocks noChangeAspect="1"/>
          </p:cNvPicPr>
          <p:nvPr/>
        </p:nvPicPr>
        <p:blipFill>
          <a:blip r:embed="rId4"/>
          <a:stretch>
            <a:fillRect/>
          </a:stretch>
        </p:blipFill>
        <p:spPr>
          <a:xfrm>
            <a:off x="6096000" y="2850504"/>
            <a:ext cx="6096000" cy="2674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449180" y="2082114"/>
            <a:ext cx="3423024"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accuracy was the </a:t>
            </a:r>
            <a:r>
              <a:rPr lang="en-US" sz="2200" dirty="0" err="1">
                <a:solidFill>
                  <a:schemeClr val="accent3">
                    <a:lumMod val="25000"/>
                  </a:schemeClr>
                </a:solidFill>
                <a:latin typeface="Abadi" panose="020B0604020104020204" pitchFamily="34" charset="0"/>
              </a:rPr>
              <a:t>DecisionTreeClassifier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Diagramm 5">
            <a:extLst>
              <a:ext uri="{FF2B5EF4-FFF2-40B4-BE49-F238E27FC236}">
                <a16:creationId xmlns:a16="http://schemas.microsoft.com/office/drawing/2014/main" id="{E82AB628-0C69-A309-CA44-AF5B21E0E82B}"/>
              </a:ext>
            </a:extLst>
          </p:cNvPr>
          <p:cNvGraphicFramePr/>
          <p:nvPr>
            <p:extLst>
              <p:ext uri="{D42A27DB-BD31-4B8C-83A1-F6EECF244321}">
                <p14:modId xmlns:p14="http://schemas.microsoft.com/office/powerpoint/2010/main" val="4101683066"/>
              </p:ext>
            </p:extLst>
          </p:nvPr>
        </p:nvGraphicFramePr>
        <p:xfrm>
          <a:off x="3872204" y="1543893"/>
          <a:ext cx="7413407" cy="418510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1" y="1877791"/>
            <a:ext cx="3643369" cy="33823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predicted 12 landings correctly but couldn’t predict the 3 unsuccessful landings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512D0C14-8667-59A8-9218-4AE6C9F2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580" y="1446272"/>
            <a:ext cx="6190084" cy="478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54848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number of flights from a launch-site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with 41.7% the most successful launches compared to all sites.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machine learning algorithm with the highest accuracy but couldn’t predict unsuccessful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Repository for all notebooks, files and data sets: </a:t>
            </a:r>
            <a:r>
              <a:rPr lang="en-US" sz="2200" dirty="0">
                <a:solidFill>
                  <a:schemeClr val="accent3">
                    <a:lumMod val="25000"/>
                  </a:schemeClr>
                </a:solidFill>
                <a:latin typeface="Abadi" panose="020B0604020104020204" pitchFamily="34" charset="0"/>
                <a:hlinkClick r:id="rId4"/>
              </a:rPr>
              <a:t>https://github.com/ClaudioLutz/IBM-Data-Science-and-Machine-Learning-Capstone-Project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807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Symbol" panose="05050102010706020507" pitchFamily="18" charset="2"/>
              <a:buChar char="-"/>
            </a:pPr>
            <a:r>
              <a:rPr lang="en-US" sz="7600" dirty="0">
                <a:solidFill>
                  <a:schemeClr val="bg2">
                    <a:lumMod val="50000"/>
                  </a:schemeClr>
                </a:solidFill>
                <a:latin typeface="Abadi"/>
              </a:rPr>
              <a:t>Using the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buFont typeface="Symbol" panose="05050102010706020507" pitchFamily="18" charset="2"/>
              <a:buChar char="-"/>
            </a:pPr>
            <a:r>
              <a:rPr lang="en-US" sz="7600" dirty="0">
                <a:solidFill>
                  <a:schemeClr val="bg2">
                    <a:lumMod val="50000"/>
                  </a:schemeClr>
                </a:solidFill>
                <a:latin typeface="Abadi"/>
              </a:rPr>
              <a:t>One-hot encoding was applied to categorical features</a:t>
            </a:r>
          </a:p>
          <a:p>
            <a:pPr lvl="1">
              <a:lnSpc>
                <a:spcPct val="120000"/>
              </a:lnSpc>
              <a:spcBef>
                <a:spcPts val="1400"/>
              </a:spcBef>
              <a:buFont typeface="Symbol" panose="05050102010706020507" pitchFamily="18" charset="2"/>
              <a:buChar char="-"/>
            </a:pPr>
            <a:r>
              <a:rPr lang="en-US" sz="7600" dirty="0">
                <a:solidFill>
                  <a:schemeClr val="bg2">
                    <a:lumMod val="50000"/>
                  </a:schemeClr>
                </a:solidFill>
                <a:latin typeface="Abadi"/>
              </a:rPr>
              <a:t>The Labels were created as column </a:t>
            </a:r>
            <a:r>
              <a:rPr lang="en-US" sz="7600" dirty="0" err="1">
                <a:solidFill>
                  <a:schemeClr val="bg2">
                    <a:lumMod val="50000"/>
                  </a:schemeClr>
                </a:solidFill>
                <a:latin typeface="Abadi"/>
              </a:rPr>
              <a:t>Landing_Class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Symbol" panose="05050102010706020507" pitchFamily="18" charset="2"/>
              <a:buChar char="-"/>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682750"/>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Using the requests library, a connection to the SpaceX API is established.</a:t>
            </a:r>
          </a:p>
          <a:p>
            <a:pPr lvl="1">
              <a:lnSpc>
                <a:spcPct val="100000"/>
              </a:lnSpc>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The loaded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response content was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buFont typeface="Symbol" panose="05050102010706020507" pitchFamily="18" charset="2"/>
              <a:buChar char="-"/>
            </a:pPr>
            <a:r>
              <a:rPr lang="en-US" sz="1800" dirty="0">
                <a:solidFill>
                  <a:schemeClr val="accent3">
                    <a:lumMod val="25000"/>
                  </a:schemeClr>
                </a:solidFill>
                <a:latin typeface="Abadi" panose="020B0604020104020204" pitchFamily="34" charset="0"/>
              </a:rPr>
              <a:t>Further I was extracting a table from Falcon 9 launch records from Wikipedia using beautiful soup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790700"/>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the SpaceX-Data from the REST-</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with get request and used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to convert the collected data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5960D84C-E07C-24E4-5D85-ABE9DC02A777}"/>
              </a:ext>
            </a:extLst>
          </p:cNvPr>
          <p:cNvPicPr>
            <a:picLocks noChangeAspect="1"/>
          </p:cNvPicPr>
          <p:nvPr/>
        </p:nvPicPr>
        <p:blipFill>
          <a:blip r:embed="rId4"/>
          <a:stretch>
            <a:fillRect/>
          </a:stretch>
        </p:blipFill>
        <p:spPr>
          <a:xfrm>
            <a:off x="5586412" y="1532008"/>
            <a:ext cx="6042099" cy="42016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0" y="1487488"/>
            <a:ext cx="500213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Extracting the HTML from Wikipedia with requests and collecting the relevant column names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find_all</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dictionary with the column-names as keys was then parsed with the correspondent values of the columns.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https://github.com/ClaudioLutz/IBM-Data-Science-and-Machine-Learning-Capstone-Project/blob/master/jupyter-labs-webscraping.ipynb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Grafik 6">
            <a:extLst>
              <a:ext uri="{FF2B5EF4-FFF2-40B4-BE49-F238E27FC236}">
                <a16:creationId xmlns:a16="http://schemas.microsoft.com/office/drawing/2014/main" id="{B3B44A30-014A-9678-B1C8-C1E172157AE9}"/>
              </a:ext>
            </a:extLst>
          </p:cNvPr>
          <p:cNvPicPr>
            <a:picLocks noChangeAspect="1"/>
          </p:cNvPicPr>
          <p:nvPr/>
        </p:nvPicPr>
        <p:blipFill>
          <a:blip r:embed="rId4"/>
          <a:stretch>
            <a:fillRect/>
          </a:stretch>
        </p:blipFill>
        <p:spPr>
          <a:xfrm>
            <a:off x="6381750" y="314325"/>
            <a:ext cx="5295900" cy="622935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1786</Words>
  <Application>Microsoft Office PowerPoint</Application>
  <PresentationFormat>Breitbild</PresentationFormat>
  <Paragraphs>216</Paragraphs>
  <Slides>48</Slides>
  <Notes>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48</vt:i4>
      </vt:variant>
    </vt:vector>
  </HeadingPairs>
  <TitlesOfParts>
    <vt:vector size="56" baseType="lpstr">
      <vt:lpstr>Abadi</vt:lpstr>
      <vt:lpstr>IBM Plex Mono SemiBold</vt:lpstr>
      <vt:lpstr>IBM Plex Mono Text</vt:lpstr>
      <vt:lpstr>Arial</vt:lpstr>
      <vt:lpstr>Calibri</vt:lpstr>
      <vt:lpstr>Calibri Light</vt:lpstr>
      <vt:lpstr>Symbol</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Claudio Lutz</cp:lastModifiedBy>
  <cp:revision>242</cp:revision>
  <dcterms:created xsi:type="dcterms:W3CDTF">2021-04-29T18:58:00Z</dcterms:created>
  <dcterms:modified xsi:type="dcterms:W3CDTF">2022-10-23T18:13:25Z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